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IBM Plex Mono" panose="020B0604020202020204" charset="-52"/>
      <p:regular r:id="rId11"/>
    </p:embeddedFont>
    <p:embeddedFont>
      <p:font typeface="IBM Plex Sans Bold" panose="020B0604020202020204" charset="0"/>
      <p:regular r:id="rId12"/>
    </p:embeddedFont>
    <p:embeddedFont>
      <p:font typeface="IBM Plex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34099-133A-40E9-898E-8CB7D8DFAAB7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1CB3A-78B2-435B-95C3-21D0152392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562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1CB3A-78B2-435B-95C3-21D0152392D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14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61327"/>
            <a:ext cx="9782346" cy="505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FFFFFF"/>
                </a:solidFill>
                <a:latin typeface="IBM Plex Mono"/>
              </a:rPr>
              <a:t>Россия как стратегический партнёр Республики Беларусь</a:t>
            </a:r>
          </a:p>
        </p:txBody>
      </p:sp>
      <p:sp>
        <p:nvSpPr>
          <p:cNvPr id="3" name="Freeform 3"/>
          <p:cNvSpPr/>
          <p:nvPr/>
        </p:nvSpPr>
        <p:spPr>
          <a:xfrm>
            <a:off x="-164664" y="8842734"/>
            <a:ext cx="18617327" cy="4185742"/>
          </a:xfrm>
          <a:custGeom>
            <a:avLst/>
            <a:gdLst/>
            <a:ahLst/>
            <a:cxnLst/>
            <a:rect l="l" t="t" r="r" b="b"/>
            <a:pathLst>
              <a:path w="18617327" h="4185742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7682" y="1418452"/>
            <a:ext cx="6281618" cy="6281618"/>
          </a:xfrm>
          <a:custGeom>
            <a:avLst/>
            <a:gdLst/>
            <a:ahLst/>
            <a:cxnLst/>
            <a:rect l="l" t="t" r="r" b="b"/>
            <a:pathLst>
              <a:path w="6281618" h="6281618">
                <a:moveTo>
                  <a:pt x="0" y="0"/>
                </a:moveTo>
                <a:lnTo>
                  <a:pt x="6281618" y="0"/>
                </a:lnTo>
                <a:lnTo>
                  <a:pt x="6281618" y="6281618"/>
                </a:lnTo>
                <a:lnTo>
                  <a:pt x="0" y="6281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72256" y="8573826"/>
            <a:ext cx="848285" cy="831133"/>
            <a:chOff x="0" y="0"/>
            <a:chExt cx="1131047" cy="1108177"/>
          </a:xfrm>
        </p:grpSpPr>
        <p:grpSp>
          <p:nvGrpSpPr>
            <p:cNvPr id="6" name="Group 6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 l="-9940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664" y="8004683"/>
            <a:ext cx="18617327" cy="4185742"/>
          </a:xfrm>
          <a:custGeom>
            <a:avLst/>
            <a:gdLst/>
            <a:ahLst/>
            <a:cxnLst/>
            <a:rect l="l" t="t" r="r" b="b"/>
            <a:pathLst>
              <a:path w="18617327" h="4185742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96320" y="0"/>
            <a:ext cx="7991680" cy="10287000"/>
            <a:chOff x="0" y="0"/>
            <a:chExt cx="1065557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8033"/>
            <a:stretch>
              <a:fillRect/>
            </a:stretch>
          </p:blipFill>
          <p:spPr>
            <a:xfrm>
              <a:off x="0" y="0"/>
              <a:ext cx="10655574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028700" y="8183296"/>
            <a:ext cx="848285" cy="831133"/>
            <a:chOff x="0" y="0"/>
            <a:chExt cx="1131047" cy="1108177"/>
          </a:xfrm>
        </p:grpSpPr>
        <p:grpSp>
          <p:nvGrpSpPr>
            <p:cNvPr id="6" name="Group 6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8" name="Freeform 8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9940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028700"/>
            <a:ext cx="811530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BM Plex Mono"/>
              </a:rPr>
              <a:t>«Славянский базар» в Витебске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78469"/>
            <a:ext cx="8528851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IBM Plex Sans"/>
              </a:rPr>
              <a:t>Международный фестиваль искусств, который объединяет артистов из разных стран. Впервые он прошел в июле 1992 года. Уже тогда мероприятие собрало более тысячи участников. Ис тех пор фестиваль проходит ежегодно, собирая с каждым годом все больше участников.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BM Plex Sans"/>
              </a:rPr>
              <a:t>Это совместный проект Беларуси, России и Украины. Основная цель фестиваля – объединить творческие силы близких по культуре стран.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15714" y="1028700"/>
            <a:ext cx="3371021" cy="5232757"/>
            <a:chOff x="0" y="0"/>
            <a:chExt cx="4494695" cy="697700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526" r="28526"/>
            <a:stretch>
              <a:fillRect/>
            </a:stretch>
          </p:blipFill>
          <p:spPr>
            <a:xfrm>
              <a:off x="0" y="0"/>
              <a:ext cx="4494695" cy="697700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930456" y="1028700"/>
            <a:ext cx="3371021" cy="5232757"/>
            <a:chOff x="0" y="0"/>
            <a:chExt cx="4494695" cy="697700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2006" r="32006"/>
            <a:stretch>
              <a:fillRect/>
            </a:stretch>
          </p:blipFill>
          <p:spPr>
            <a:xfrm>
              <a:off x="0" y="0"/>
              <a:ext cx="4494695" cy="697700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245198" y="1028700"/>
            <a:ext cx="3371021" cy="5232757"/>
            <a:chOff x="0" y="0"/>
            <a:chExt cx="4494695" cy="69770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9722" r="17330"/>
            <a:stretch>
              <a:fillRect/>
            </a:stretch>
          </p:blipFill>
          <p:spPr>
            <a:xfrm>
              <a:off x="0" y="0"/>
              <a:ext cx="4494695" cy="6977009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4753276" y="7232634"/>
            <a:ext cx="6673094" cy="6673094"/>
          </a:xfrm>
          <a:custGeom>
            <a:avLst/>
            <a:gdLst/>
            <a:ahLst/>
            <a:cxnLst/>
            <a:rect l="l" t="t" r="r" b="b"/>
            <a:pathLst>
              <a:path w="6673094" h="6673094">
                <a:moveTo>
                  <a:pt x="0" y="0"/>
                </a:moveTo>
                <a:lnTo>
                  <a:pt x="6673094" y="0"/>
                </a:lnTo>
                <a:lnTo>
                  <a:pt x="6673094" y="6673094"/>
                </a:lnTo>
                <a:lnTo>
                  <a:pt x="0" y="6673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979647" y="9150882"/>
            <a:ext cx="848285" cy="831133"/>
            <a:chOff x="0" y="0"/>
            <a:chExt cx="1131047" cy="1108177"/>
          </a:xfrm>
        </p:grpSpPr>
        <p:grpSp>
          <p:nvGrpSpPr>
            <p:cNvPr id="10" name="Group 10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12" name="Freeform 12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l="-9940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00690" y="6516337"/>
            <a:ext cx="15086621" cy="304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IBM Plex Sans"/>
              </a:rPr>
              <a:t>Фестиваль длится неделю и проходит на нескольких сценических площадках, которые иногда находятся и за пределами Витебска. Главная сцена фестиваля – Летний амфитеатр с открытыми местами для зрителей. </a:t>
            </a:r>
          </a:p>
          <a:p>
            <a:pPr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IBM Plex Sans"/>
              </a:rPr>
              <a:t>Основу фестиваля составляют музыкальные номера. Здесьвыступают артисты совершенно разного уровня: и признанные мировые «звезды», и начинающие.</a:t>
            </a:r>
          </a:p>
          <a:p>
            <a:pPr marL="0" lvl="0" indent="0">
              <a:lnSpc>
                <a:spcPts val="3654"/>
              </a:lnSpc>
              <a:spcBef>
                <a:spcPct val="0"/>
              </a:spcBef>
            </a:pPr>
            <a:r>
              <a:rPr lang="en-US" sz="2610">
                <a:solidFill>
                  <a:srgbClr val="FFFFFF"/>
                </a:solidFill>
                <a:latin typeface="IBM Plex Sans"/>
              </a:rPr>
              <a:t>«Славянский базар в Витебске» является крупным центром международного сотрудничества. За годы существования в фестивале приняли участие представители более 70 стран.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1772356" y="2914410"/>
            <a:ext cx="10559438" cy="4185742"/>
          </a:xfrm>
          <a:custGeom>
            <a:avLst/>
            <a:gdLst/>
            <a:ahLst/>
            <a:cxnLst/>
            <a:rect l="l" t="t" r="r" b="b"/>
            <a:pathLst>
              <a:path w="10559438" h="4185742">
                <a:moveTo>
                  <a:pt x="0" y="4185742"/>
                </a:moveTo>
                <a:lnTo>
                  <a:pt x="10559438" y="4185742"/>
                </a:lnTo>
                <a:lnTo>
                  <a:pt x="10559438" y="0"/>
                </a:lnTo>
                <a:lnTo>
                  <a:pt x="0" y="0"/>
                </a:lnTo>
                <a:lnTo>
                  <a:pt x="0" y="4185742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r="-7630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562464" y="1420096"/>
            <a:ext cx="10568366" cy="7838204"/>
            <a:chOff x="0" y="0"/>
            <a:chExt cx="13716000" cy="10172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5"/>
              <a:stretch>
                <a:fillRect t="-393" b="-39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6"/>
              <a:stretch>
                <a:fillRect l="-2782" r="-278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85934" y="1420096"/>
            <a:ext cx="832458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IBM Plex Mono"/>
              </a:rPr>
              <a:t>2</a:t>
            </a:r>
            <a:r>
              <a:rPr lang="ru-RU" sz="6000" dirty="0" smtClean="0">
                <a:solidFill>
                  <a:srgbClr val="FFFFFF"/>
                </a:solidFill>
                <a:latin typeface="IBM Plex Mono"/>
              </a:rPr>
              <a:t>7</a:t>
            </a:r>
            <a:r>
              <a:rPr lang="en-US" sz="6000" dirty="0" smtClean="0">
                <a:solidFill>
                  <a:srgbClr val="FFFFFF"/>
                </a:solidFill>
                <a:latin typeface="IBM Plex Mono"/>
              </a:rPr>
              <a:t>-я </a:t>
            </a:r>
            <a:r>
              <a:rPr lang="en-US" sz="6000" dirty="0" err="1">
                <a:solidFill>
                  <a:srgbClr val="FFFFFF"/>
                </a:solidFill>
                <a:latin typeface="IBM Plex Mono"/>
              </a:rPr>
              <a:t>Международная</a:t>
            </a:r>
            <a:r>
              <a:rPr lang="en-US" sz="6000" dirty="0">
                <a:solidFill>
                  <a:srgbClr val="FFFFFF"/>
                </a:solidFill>
                <a:latin typeface="IBM Plex Mono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IBM Plex Mono"/>
              </a:rPr>
              <a:t>специализированная</a:t>
            </a:r>
            <a:r>
              <a:rPr lang="en-US" sz="6000" dirty="0">
                <a:solidFill>
                  <a:srgbClr val="FFFFFF"/>
                </a:solidFill>
                <a:latin typeface="IBM Plex Mono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IBM Plex Mono"/>
              </a:rPr>
              <a:t>выставка</a:t>
            </a:r>
            <a:endParaRPr lang="en-US" sz="6000" dirty="0">
              <a:solidFill>
                <a:srgbClr val="FFFFFF"/>
              </a:solidFill>
              <a:latin typeface="IBM Plex Mon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934" y="4649463"/>
            <a:ext cx="9110382" cy="400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3"/>
              </a:lnSpc>
            </a:pPr>
            <a:r>
              <a:rPr lang="en-US" sz="2517">
                <a:solidFill>
                  <a:srgbClr val="FFFFFF"/>
                </a:solidFill>
                <a:latin typeface="IBM Plex Sans"/>
              </a:rPr>
              <a:t>Концепция Белорусского промышленно-инвестиционного форума предполагает сочетание международных специализированных выставок «ТЕХИННОПРОМ», «ПРОФСВАРКА», «ХИМИЯ. НЕФТЬИ ГАЗ», «ПОЛИМЕРЫ ИКОМПОЗИТЫ», «SMART INDUSTRY EXPO» и деловой программы, посвященной новым технологиям, оборудованию и материалам, современным средствам и системам промышленной автоматизации.</a:t>
            </a:r>
          </a:p>
          <a:p>
            <a:pPr marL="0" lvl="0" indent="0">
              <a:lnSpc>
                <a:spcPts val="3523"/>
              </a:lnSpc>
              <a:spcBef>
                <a:spcPct val="0"/>
              </a:spcBef>
            </a:pPr>
            <a:endParaRPr lang="en-US" sz="2517">
              <a:solidFill>
                <a:srgbClr val="FFFFFF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914" y="1028700"/>
            <a:ext cx="8658086" cy="8549143"/>
            <a:chOff x="0" y="0"/>
            <a:chExt cx="11544114" cy="1139885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44114" cy="426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60"/>
                </a:lnSpc>
                <a:spcBef>
                  <a:spcPct val="0"/>
                </a:spcBef>
              </a:pPr>
              <a:r>
                <a:rPr lang="en-US" sz="5300">
                  <a:solidFill>
                    <a:srgbClr val="FFFFFF"/>
                  </a:solidFill>
                  <a:latin typeface="IBM Plex Mono"/>
                </a:rPr>
                <a:t>Основная тема Форума: Межрегиональное сотрудничество Беларуси и России.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857067"/>
              <a:ext cx="11544114" cy="6541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Белорусский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промышленный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 smtClean="0">
                  <a:solidFill>
                    <a:srgbClr val="FFFFFF"/>
                  </a:solidFill>
                  <a:latin typeface="IBM Plex Sans"/>
                </a:rPr>
                <a:t>форум</a:t>
              </a:r>
              <a:r>
                <a:rPr lang="ru-RU" sz="2499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 smtClean="0">
                  <a:solidFill>
                    <a:srgbClr val="FFFFFF"/>
                  </a:solidFill>
                  <a:latin typeface="IBM Plex Sans"/>
                </a:rPr>
                <a:t>проводится</a:t>
              </a:r>
              <a:r>
                <a:rPr lang="en-US" sz="2499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ежегодно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начиная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с 1997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года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и </a:t>
              </a:r>
              <a:r>
                <a:rPr lang="en-US" sz="2499" dirty="0" err="1" smtClean="0">
                  <a:solidFill>
                    <a:srgbClr val="FFFFFF"/>
                  </a:solidFill>
                  <a:latin typeface="IBM Plex Sans"/>
                </a:rPr>
                <a:t>стал</a:t>
              </a:r>
              <a:r>
                <a:rPr lang="ru-RU" sz="2499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 smtClean="0">
                  <a:solidFill>
                    <a:srgbClr val="FFFFFF"/>
                  </a:solidFill>
                  <a:latin typeface="IBM Plex Sans"/>
                </a:rPr>
                <a:t>известным</a:t>
              </a:r>
              <a:r>
                <a:rPr lang="en-US" sz="2499" dirty="0" smtClean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межгосударственным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мероприятием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.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Загоды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проведения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участниками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выставки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всоставе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Форума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становились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компании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болеечем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из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30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странмира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.</a:t>
              </a: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latin typeface="IBM Plex Sans"/>
              </a:endParaRPr>
            </a:p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В 2023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году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в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форуме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приняли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участие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более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150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организаций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изБеларуси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России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(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Мордовской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Республики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Брянской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Смоленской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Новосибирской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областей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),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Ирана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,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Казахстана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 и </a:t>
              </a:r>
              <a:r>
                <a:rPr lang="en-US" sz="2499" dirty="0" err="1">
                  <a:solidFill>
                    <a:srgbClr val="FFFFFF"/>
                  </a:solidFill>
                  <a:latin typeface="IBM Plex Sans"/>
                </a:rPr>
                <a:t>Китая</a:t>
              </a:r>
              <a:r>
                <a:rPr lang="en-US" sz="2499" dirty="0">
                  <a:solidFill>
                    <a:srgbClr val="FFFFFF"/>
                  </a:solidFill>
                  <a:latin typeface="IBM Plex Sans"/>
                </a:rPr>
                <a:t>.</a:t>
              </a:r>
            </a:p>
            <a:p>
              <a:pPr marL="0" lvl="0" indent="0" algn="l">
                <a:lnSpc>
                  <a:spcPts val="3499"/>
                </a:lnSpc>
                <a:spcBef>
                  <a:spcPct val="0"/>
                </a:spcBef>
              </a:pPr>
              <a:endParaRPr lang="en-US" sz="2499" dirty="0">
                <a:solidFill>
                  <a:srgbClr val="FFFFFF"/>
                </a:solidFill>
                <a:latin typeface="IBM Plex San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64664" y="8004683"/>
            <a:ext cx="18617327" cy="4185742"/>
          </a:xfrm>
          <a:custGeom>
            <a:avLst/>
            <a:gdLst/>
            <a:ahLst/>
            <a:cxnLst/>
            <a:rect l="l" t="t" r="r" b="b"/>
            <a:pathLst>
              <a:path w="18617327" h="4185742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72605" y="0"/>
            <a:ext cx="8715395" cy="10287000"/>
            <a:chOff x="0" y="0"/>
            <a:chExt cx="11620526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27649" r="18363"/>
            <a:stretch>
              <a:fillRect/>
            </a:stretch>
          </p:blipFill>
          <p:spPr>
            <a:xfrm>
              <a:off x="0" y="0"/>
              <a:ext cx="11620526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8524312" y="8427167"/>
            <a:ext cx="848285" cy="831133"/>
            <a:chOff x="0" y="0"/>
            <a:chExt cx="1131047" cy="1108177"/>
          </a:xfrm>
        </p:grpSpPr>
        <p:grpSp>
          <p:nvGrpSpPr>
            <p:cNvPr id="9" name="Group 9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9940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8456" y="5143500"/>
            <a:ext cx="12349544" cy="4114800"/>
            <a:chOff x="0" y="0"/>
            <a:chExt cx="16466058" cy="5486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7475" b="32545"/>
            <a:stretch>
              <a:fillRect/>
            </a:stretch>
          </p:blipFill>
          <p:spPr>
            <a:xfrm>
              <a:off x="0" y="0"/>
              <a:ext cx="16466058" cy="5486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028700"/>
            <a:ext cx="145125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BM Plex Mono"/>
              </a:rPr>
              <a:t>SMART INDUSTRY EXPO (2024)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53895"/>
            <a:ext cx="14512596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ЦЕНТРАЛЬНЫЕ ТЕМЫ КОНФЕРЕНЦИИ: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- мониторинг работы оборудования и персонала 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- искусственный интеллект и большие данные. Индустриальные решения. Практика и экономические эффекты внедрения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- индустриальный интернет и облачные решения для смарт-индустрии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- информационные системы управления производством и предприятием</a:t>
            </a:r>
          </a:p>
          <a:p>
            <a:pPr marL="496571" lvl="1" indent="-248285" algn="l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BM Plex Sans"/>
              </a:rPr>
              <a:t>- цифровая трансформация маркетинга</a:t>
            </a:r>
          </a:p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FFFFFF"/>
              </a:solidFill>
              <a:latin typeface="IBM Plex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5143500"/>
            <a:ext cx="4471868" cy="4114800"/>
            <a:chOff x="0" y="0"/>
            <a:chExt cx="5962490" cy="54864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13830" r="13830"/>
            <a:stretch>
              <a:fillRect/>
            </a:stretch>
          </p:blipFill>
          <p:spPr>
            <a:xfrm>
              <a:off x="0" y="0"/>
              <a:ext cx="5962490" cy="54864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6411015" y="1102029"/>
            <a:ext cx="848285" cy="831133"/>
            <a:chOff x="0" y="0"/>
            <a:chExt cx="1131047" cy="1108177"/>
          </a:xfrm>
        </p:grpSpPr>
        <p:grpSp>
          <p:nvGrpSpPr>
            <p:cNvPr id="9" name="Group 9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11" name="Freeform 11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l="-9940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8115300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IBM Plex Mono"/>
              </a:rPr>
              <a:t>«Форум инноваций. Россия-Беларусь»</a:t>
            </a:r>
          </a:p>
        </p:txBody>
      </p:sp>
      <p:sp>
        <p:nvSpPr>
          <p:cNvPr id="3" name="Freeform 3"/>
          <p:cNvSpPr/>
          <p:nvPr/>
        </p:nvSpPr>
        <p:spPr>
          <a:xfrm>
            <a:off x="-164664" y="8004683"/>
            <a:ext cx="18617327" cy="4185742"/>
          </a:xfrm>
          <a:custGeom>
            <a:avLst/>
            <a:gdLst/>
            <a:ahLst/>
            <a:cxnLst/>
            <a:rect l="l" t="t" r="r" b="b"/>
            <a:pathLst>
              <a:path w="18617327" h="4185742">
                <a:moveTo>
                  <a:pt x="0" y="0"/>
                </a:moveTo>
                <a:lnTo>
                  <a:pt x="18617328" y="0"/>
                </a:lnTo>
                <a:lnTo>
                  <a:pt x="18617328" y="4185742"/>
                </a:lnTo>
                <a:lnTo>
                  <a:pt x="0" y="4185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96320" y="0"/>
            <a:ext cx="7991680" cy="10287000"/>
            <a:chOff x="0" y="0"/>
            <a:chExt cx="10655574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7072" r="39529"/>
            <a:stretch>
              <a:fillRect/>
            </a:stretch>
          </p:blipFill>
          <p:spPr>
            <a:xfrm>
              <a:off x="0" y="0"/>
              <a:ext cx="10655574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960703" y="8842734"/>
            <a:ext cx="848285" cy="831133"/>
            <a:chOff x="0" y="0"/>
            <a:chExt cx="1131047" cy="1108177"/>
          </a:xfrm>
        </p:grpSpPr>
        <p:grpSp>
          <p:nvGrpSpPr>
            <p:cNvPr id="7" name="Group 7"/>
            <p:cNvGrpSpPr/>
            <p:nvPr/>
          </p:nvGrpSpPr>
          <p:grpSpPr>
            <a:xfrm>
              <a:off x="22870" y="0"/>
              <a:ext cx="1108177" cy="110817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465"/>
              </a:solidFill>
            </p:spPr>
          </p:sp>
        </p:grpSp>
        <p:sp>
          <p:nvSpPr>
            <p:cNvPr id="9" name="Freeform 9"/>
            <p:cNvSpPr/>
            <p:nvPr/>
          </p:nvSpPr>
          <p:spPr>
            <a:xfrm>
              <a:off x="0" y="162447"/>
              <a:ext cx="890231" cy="783282"/>
            </a:xfrm>
            <a:custGeom>
              <a:avLst/>
              <a:gdLst/>
              <a:ahLst/>
              <a:cxnLst/>
              <a:rect l="l" t="t" r="r" b="b"/>
              <a:pathLst>
                <a:path w="890231" h="783282">
                  <a:moveTo>
                    <a:pt x="0" y="0"/>
                  </a:moveTo>
                  <a:lnTo>
                    <a:pt x="890231" y="0"/>
                  </a:lnTo>
                  <a:lnTo>
                    <a:pt x="890231" y="783283"/>
                  </a:lnTo>
                  <a:lnTo>
                    <a:pt x="0" y="783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 l="-9940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812712"/>
            <a:ext cx="7932003" cy="43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6"/>
              </a:lnSpc>
              <a:spcBef>
                <a:spcPct val="0"/>
              </a:spcBef>
            </a:pPr>
            <a:r>
              <a:rPr lang="en-US" sz="2921">
                <a:solidFill>
                  <a:srgbClr val="717273"/>
                </a:solidFill>
                <a:latin typeface="IBM Plex Sans Bold"/>
              </a:rPr>
              <a:t>Организаторы мероприятия: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202445"/>
            <a:ext cx="7932003" cy="18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BM Plex Sans"/>
              </a:rPr>
              <a:t>·Министерство науки и высшего образования Российской Федерации;</a:t>
            </a:r>
          </a:p>
          <a:p>
            <a:pPr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BM Plex Sans"/>
              </a:rPr>
              <a:t>·Национальная академия наук Беларуси.</a:t>
            </a:r>
          </a:p>
          <a:p>
            <a:pPr marL="0" lvl="0" indent="0">
              <a:lnSpc>
                <a:spcPts val="3628"/>
              </a:lnSpc>
              <a:spcBef>
                <a:spcPct val="0"/>
              </a:spcBef>
            </a:pPr>
            <a:endParaRPr lang="en-US" sz="2591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185200"/>
            <a:ext cx="7932003" cy="43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6"/>
              </a:lnSpc>
              <a:spcBef>
                <a:spcPct val="0"/>
              </a:spcBef>
            </a:pPr>
            <a:r>
              <a:rPr lang="en-US" sz="2921">
                <a:solidFill>
                  <a:srgbClr val="717273"/>
                </a:solidFill>
                <a:latin typeface="IBM Plex Sans Bold"/>
              </a:rPr>
              <a:t>Цель мероприятия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574933"/>
            <a:ext cx="7932003" cy="226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FFFFFF"/>
                </a:solidFill>
                <a:latin typeface="IBM Plex Sans"/>
              </a:rPr>
              <a:t>обмен опытом в области трансфера технологий и внедрения инноваций, представление успешных моделей сотрудничества между университетами, научными организациями и индустриальными партнерами двух стран.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3769" y="595003"/>
            <a:ext cx="17260462" cy="9096994"/>
            <a:chOff x="0" y="0"/>
            <a:chExt cx="23013949" cy="1212932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41" r="12541" b="29777"/>
            <a:stretch>
              <a:fillRect/>
            </a:stretch>
          </p:blipFill>
          <p:spPr>
            <a:xfrm>
              <a:off x="0" y="0"/>
              <a:ext cx="23013949" cy="12129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377</Words>
  <Application>Microsoft Office PowerPoint</Application>
  <PresentationFormat>Произвольный</PresentationFormat>
  <Paragraphs>27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IBM Plex Mono</vt:lpstr>
      <vt:lpstr>IBM Plex Sans Bold</vt:lpstr>
      <vt:lpstr>Arial</vt:lpstr>
      <vt:lpstr>IBM Plex Sans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Союз России и Беларуси</dc:title>
  <cp:lastModifiedBy>Виолетта Угоренко</cp:lastModifiedBy>
  <cp:revision>3</cp:revision>
  <dcterms:created xsi:type="dcterms:W3CDTF">2006-08-16T00:00:00Z</dcterms:created>
  <dcterms:modified xsi:type="dcterms:W3CDTF">2024-04-09T16:34:02Z</dcterms:modified>
  <dc:identifier>DAGBN-i0CWY</dc:identifier>
</cp:coreProperties>
</file>